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Raleway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9D2C5F-DF5C-4929-8AFF-165222F4926D}">
  <a:tblStyle styleId="{159D2C5F-DF5C-4929-8AFF-165222F4926D}" styleName="Table_0">
    <a:wholeTbl>
      <a:tcTxStyle b="off" i="off">
        <a:font>
          <a:latin typeface="Calibri"/>
          <a:ea typeface="Calibri"/>
          <a:cs typeface="Calibri"/>
        </a:font>
        <a:srgbClr val="A1E8D9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2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9ee6728a02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9ee6728a02_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9ee6728a02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9ee6728a02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9ee6728a02_1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9ee6728a02_1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9ee6728a02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9ee6728a02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9ee6728a02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9ee6728a02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9ee6728a02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9ee6728a02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9ee6728a02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9ee6728a02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9ee6728a02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9ee6728a02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9ee6728a02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9ee6728a02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9ee6728a02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9ee6728a02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9ee6728a02_1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9ee6728a02_1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9ee6728a02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9ee6728a02_1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opscience.iop.org/article/10.1088/1742-6596/352/1/012045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researchgate.net/publication/254009843_Improvement_of_the_recognition_of_facial_expressions_with_haptic_feedback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-GB" sz="2280" b="0" dirty="0">
                <a:latin typeface="Calibri"/>
                <a:ea typeface="Calibri"/>
                <a:cs typeface="Calibri"/>
                <a:sym typeface="Calibri"/>
              </a:rPr>
              <a:t> Team – 3,</a:t>
            </a:r>
            <a:br>
              <a:rPr lang="en-GB" sz="2280" b="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GB" sz="2280" b="0" dirty="0">
                <a:latin typeface="Calibri"/>
                <a:ea typeface="Calibri"/>
                <a:cs typeface="Calibri"/>
                <a:sym typeface="Calibri"/>
              </a:rPr>
              <a:t>HAPTICS RECOGNIZERS</a:t>
            </a:r>
            <a:endParaRPr sz="1740"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>
            <a:off x="5187887" y="2182494"/>
            <a:ext cx="3766500" cy="19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28575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</a:pPr>
            <a:r>
              <a:rPr lang="en-GB" sz="20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Team Members</a:t>
            </a:r>
          </a:p>
          <a:p>
            <a:pPr marL="28575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GB" sz="20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ARCHITA ARUN</a:t>
            </a:r>
            <a:endParaRPr sz="140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IN" sz="2000" dirty="0">
                <a:solidFill>
                  <a:schemeClr val="dk2"/>
                </a:solidFill>
                <a:latin typeface="Calibri"/>
                <a:ea typeface="Arial"/>
                <a:cs typeface="Calibri"/>
                <a:sym typeface="Calibri"/>
              </a:rPr>
              <a:t>CHARAN RAJU</a:t>
            </a:r>
            <a:endParaRPr sz="140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GB" sz="20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 SAI CHARAN</a:t>
            </a:r>
            <a:endParaRPr sz="140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GB" sz="20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SHREYA SALLA PANKAJ</a:t>
            </a:r>
            <a:endParaRPr sz="140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571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GB" sz="20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VENKATA KARTHIK DODDA</a:t>
            </a:r>
            <a:endParaRPr sz="140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88" name="Google Shape;88;p13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44" b="0">
                <a:latin typeface="Calibri"/>
                <a:ea typeface="Calibri"/>
                <a:cs typeface="Calibri"/>
                <a:sym typeface="Calibri"/>
              </a:rPr>
              <a:t>EMOTION DETECTION USING HAPTICS AND FACE EXPRESSION</a:t>
            </a:r>
            <a:endParaRPr sz="2544" b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44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FUTURE SCOPE</a:t>
            </a:r>
            <a:endParaRPr sz="3644"/>
          </a:p>
        </p:txBody>
      </p:sp>
      <p:sp>
        <p:nvSpPr>
          <p:cNvPr id="154" name="Google Shape;154;p22"/>
          <p:cNvSpPr txBox="1"/>
          <p:nvPr/>
        </p:nvSpPr>
        <p:spPr>
          <a:xfrm>
            <a:off x="727948" y="1449225"/>
            <a:ext cx="65496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GB"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Haptic data collection using sensor array and mapping to an image.</a:t>
            </a:r>
            <a:endParaRPr sz="1200">
              <a:solidFill>
                <a:schemeClr val="dk2"/>
              </a:solidFill>
            </a:endParaRPr>
          </a:p>
          <a:p>
            <a:pPr marL="285750" marR="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GB"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This project can be converted into a real time emotion detection.</a:t>
            </a:r>
            <a:endParaRPr sz="1200">
              <a:solidFill>
                <a:schemeClr val="dk2"/>
              </a:solidFill>
            </a:endParaRPr>
          </a:p>
          <a:p>
            <a:pPr marL="285750" marR="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GB"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Combining with speech recognition to accurately obtain the emotion.</a:t>
            </a:r>
            <a:endParaRPr sz="1200">
              <a:solidFill>
                <a:schemeClr val="dk2"/>
              </a:solidFill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</a:pPr>
            <a:r>
              <a:rPr lang="en-GB" sz="1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Can be deployed into socially assistive robots and pets.</a:t>
            </a:r>
            <a:r>
              <a:rPr lang="en-GB"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55" name="Google Shape;155;p22" descr="Social Robotics - responsible AI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87522" y="1121174"/>
            <a:ext cx="2180275" cy="17520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52AB54-CE95-F612-7390-775D1622F382}"/>
              </a:ext>
            </a:extLst>
          </p:cNvPr>
          <p:cNvSpPr txBox="1"/>
          <p:nvPr/>
        </p:nvSpPr>
        <p:spPr>
          <a:xfrm>
            <a:off x="7172919" y="4834889"/>
            <a:ext cx="2486261" cy="308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</a:pPr>
            <a:r>
              <a:rPr lang="en-GB" sz="1050" dirty="0">
                <a:solidFill>
                  <a:schemeClr val="dk2"/>
                </a:solidFill>
                <a:latin typeface="+mn-lt"/>
                <a:ea typeface="Calibri"/>
                <a:cs typeface="Calibri"/>
                <a:sym typeface="Calibri"/>
              </a:rPr>
              <a:t>VENKATA KARTHIK DODDA</a:t>
            </a:r>
            <a:endParaRPr lang="en-GB" sz="800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 sz="3644"/>
          </a:p>
        </p:txBody>
      </p:sp>
      <p:sp>
        <p:nvSpPr>
          <p:cNvPr id="161" name="Google Shape;161;p23"/>
          <p:cNvSpPr txBox="1"/>
          <p:nvPr/>
        </p:nvSpPr>
        <p:spPr>
          <a:xfrm>
            <a:off x="621149" y="1367273"/>
            <a:ext cx="77949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254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GB" u="sng" dirty="0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https://iopscience.iop.org/article/10.1088/1742-6596/352/1/012045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254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GB" u="sng" dirty="0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https://www.researchgate.net/publication/254009843_Improvement_of_the_recognition_of_facial_expressions_with_haptic_feedback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254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GB" dirty="0">
                <a:latin typeface="Lato"/>
                <a:ea typeface="Lato"/>
                <a:cs typeface="Lato"/>
                <a:sym typeface="Lato"/>
              </a:rPr>
              <a:t>https://www.ncbi.nlm.nih.gov/pmc/articles/PMC6197001/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6AEF77-224C-1077-9BDB-67C237F4946D}"/>
              </a:ext>
            </a:extLst>
          </p:cNvPr>
          <p:cNvSpPr txBox="1"/>
          <p:nvPr/>
        </p:nvSpPr>
        <p:spPr>
          <a:xfrm>
            <a:off x="7172919" y="4834889"/>
            <a:ext cx="2486261" cy="308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</a:pPr>
            <a:r>
              <a:rPr lang="en-GB" sz="1050" dirty="0">
                <a:solidFill>
                  <a:schemeClr val="dk2"/>
                </a:solidFill>
                <a:latin typeface="+mn-lt"/>
                <a:ea typeface="Calibri"/>
                <a:cs typeface="Calibri"/>
                <a:sym typeface="Calibri"/>
              </a:rPr>
              <a:t>VENKATA KARTHIK DODDA</a:t>
            </a:r>
            <a:endParaRPr lang="en-GB" sz="800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/>
        </p:nvSpPr>
        <p:spPr>
          <a:xfrm>
            <a:off x="1981650" y="1564100"/>
            <a:ext cx="51807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latin typeface="Lato"/>
                <a:ea typeface="Lato"/>
                <a:cs typeface="Lato"/>
                <a:sym typeface="Lato"/>
              </a:rPr>
              <a:t>THANK YOU</a:t>
            </a:r>
            <a:endParaRPr sz="3200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latin typeface="Lato"/>
                <a:ea typeface="Lato"/>
                <a:cs typeface="Lato"/>
                <a:sym typeface="Lato"/>
              </a:rPr>
              <a:t>ANY QUESTIONS?</a:t>
            </a:r>
            <a:endParaRPr sz="3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2500" b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44"/>
          </a:p>
        </p:txBody>
      </p:sp>
      <p:sp>
        <p:nvSpPr>
          <p:cNvPr id="94" name="Google Shape;94;p14"/>
          <p:cNvSpPr txBox="1"/>
          <p:nvPr/>
        </p:nvSpPr>
        <p:spPr>
          <a:xfrm>
            <a:off x="860875" y="1460225"/>
            <a:ext cx="729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6825" y="1082613"/>
            <a:ext cx="3376207" cy="29782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727950" y="1460225"/>
            <a:ext cx="4828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Emotion detection solely does not depend on face expression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Haptics and speech also contribute for emotion recognition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This concept can be used to improve social assistant robots and robotic pets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This helps to develop emotional intelligence in Robots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9E6ED3-8712-495F-A74C-F7A97566DF23}"/>
              </a:ext>
            </a:extLst>
          </p:cNvPr>
          <p:cNvSpPr txBox="1"/>
          <p:nvPr/>
        </p:nvSpPr>
        <p:spPr>
          <a:xfrm>
            <a:off x="7387620" y="4889584"/>
            <a:ext cx="2486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chemeClr val="dk2"/>
                </a:solidFill>
                <a:latin typeface="+mn-lt"/>
                <a:ea typeface="Calibri"/>
                <a:cs typeface="Calibri"/>
                <a:sym typeface="Calibri"/>
              </a:rPr>
              <a:t>SHREYA SALLA PANKAJ</a:t>
            </a:r>
            <a:endParaRPr lang="en-GB" sz="1050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DATASET COLLECTION</a:t>
            </a:r>
            <a:endParaRPr sz="2500" b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44"/>
          </a:p>
        </p:txBody>
      </p:sp>
      <p:sp>
        <p:nvSpPr>
          <p:cNvPr id="102" name="Google Shape;102;p15"/>
          <p:cNvSpPr txBox="1"/>
          <p:nvPr/>
        </p:nvSpPr>
        <p:spPr>
          <a:xfrm>
            <a:off x="727950" y="1650938"/>
            <a:ext cx="82842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-GB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Using Atmega328P, a custom dataset was created.</a:t>
            </a:r>
            <a:endParaRPr sz="1600">
              <a:solidFill>
                <a:schemeClr val="dk2"/>
              </a:solidFill>
            </a:endParaRPr>
          </a:p>
          <a:p>
            <a:pPr marL="28575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r>
              <a:rPr lang="en-GB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data is classified into three classes: Tap, Smooth and Scratch.</a:t>
            </a:r>
            <a:endParaRPr sz="1600">
              <a:solidFill>
                <a:schemeClr val="dk2"/>
              </a:solidFill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</a:pPr>
            <a:r>
              <a:rPr lang="en-GB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data is stored in .csv format.</a:t>
            </a:r>
            <a:r>
              <a:rPr lang="en-GB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67875" y="701325"/>
            <a:ext cx="1848175" cy="165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/>
          <p:nvPr/>
        </p:nvSpPr>
        <p:spPr>
          <a:xfrm>
            <a:off x="131850" y="12677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Haptics Data: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705712" y="2923516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Facial Expression Data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727950" y="3321625"/>
            <a:ext cx="82842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Obtained the data from Kaggle competition.</a:t>
            </a:r>
            <a:endParaRPr sz="1600" dirty="0">
              <a:solidFill>
                <a:schemeClr val="dk2"/>
              </a:solidFill>
            </a:endParaRPr>
          </a:p>
          <a:p>
            <a:pPr marL="285750" marR="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 consists of 13,662 sample images belonging to three different classes: Happy, Sad and Angry.</a:t>
            </a:r>
            <a:endParaRPr sz="1600" dirty="0">
              <a:solidFill>
                <a:schemeClr val="dk2"/>
              </a:solidFill>
            </a:endParaRPr>
          </a:p>
          <a:p>
            <a:pPr marL="285750" marR="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All the images are in </a:t>
            </a:r>
            <a:r>
              <a:rPr lang="en-GB" sz="16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grayscale</a:t>
            </a: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format with size of 48x48 pixels.</a:t>
            </a:r>
            <a:endParaRPr sz="1600" dirty="0">
              <a:solidFill>
                <a:schemeClr val="dk2"/>
              </a:solidFill>
            </a:endParaRPr>
          </a:p>
        </p:txBody>
      </p:sp>
      <p:pic>
        <p:nvPicPr>
          <p:cNvPr id="107" name="Google Shape;107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44330" y="2495550"/>
            <a:ext cx="1239495" cy="123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F988F2-21D6-E366-61BF-277BF45B451E}"/>
              </a:ext>
            </a:extLst>
          </p:cNvPr>
          <p:cNvSpPr txBox="1"/>
          <p:nvPr/>
        </p:nvSpPr>
        <p:spPr>
          <a:xfrm>
            <a:off x="7397320" y="4889584"/>
            <a:ext cx="2486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chemeClr val="dk2"/>
                </a:solidFill>
                <a:latin typeface="+mn-lt"/>
                <a:ea typeface="Calibri"/>
                <a:cs typeface="Calibri"/>
                <a:sym typeface="Calibri"/>
              </a:rPr>
              <a:t>SHREYA SALLA PANKAJ</a:t>
            </a:r>
            <a:endParaRPr lang="en-GB" sz="1050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FLOW CHART</a:t>
            </a:r>
            <a:endParaRPr sz="3644"/>
          </a:p>
        </p:txBody>
      </p:sp>
      <p:pic>
        <p:nvPicPr>
          <p:cNvPr id="113" name="Google Shape;113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2706" y="1038572"/>
            <a:ext cx="2775501" cy="407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813565-25EF-2E91-A41F-2C50F02230F1}"/>
              </a:ext>
            </a:extLst>
          </p:cNvPr>
          <p:cNvSpPr txBox="1"/>
          <p:nvPr/>
        </p:nvSpPr>
        <p:spPr>
          <a:xfrm>
            <a:off x="7900869" y="4859355"/>
            <a:ext cx="2486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CHARAN RAJU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CNN Model</a:t>
            </a:r>
            <a:endParaRPr sz="2500" b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44"/>
          </a:p>
        </p:txBody>
      </p:sp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05873" y="701325"/>
            <a:ext cx="1165300" cy="435369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727950" y="1449225"/>
            <a:ext cx="5977800" cy="20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</a:pPr>
            <a:r>
              <a:rPr lang="en-GB" sz="18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model consists of 77,411 trainable parameters.</a:t>
            </a:r>
            <a:endParaRPr dirty="0">
              <a:solidFill>
                <a:schemeClr val="dk2"/>
              </a:solidFill>
            </a:endParaRP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</a:pPr>
            <a:r>
              <a:rPr lang="en-GB" sz="18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model uses categorical </a:t>
            </a:r>
            <a:r>
              <a:rPr lang="en-GB" sz="18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crossentropy</a:t>
            </a:r>
            <a:r>
              <a:rPr lang="en-GB" sz="18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loss function and Adam Optimizer.</a:t>
            </a:r>
            <a:endParaRPr dirty="0">
              <a:solidFill>
                <a:schemeClr val="dk2"/>
              </a:solidFill>
            </a:endParaRP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</a:pPr>
            <a:r>
              <a:rPr lang="en-GB" sz="18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final layer </a:t>
            </a:r>
            <a:r>
              <a:rPr lang="en-GB" sz="18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is </a:t>
            </a:r>
            <a:r>
              <a:rPr lang="en-GB" sz="18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softmax</a:t>
            </a:r>
            <a:r>
              <a:rPr lang="en-GB" sz="18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function to produce the probability of each class. </a:t>
            </a:r>
            <a:endParaRPr dirty="0">
              <a:solidFill>
                <a:schemeClr val="dk2"/>
              </a:solidFill>
            </a:endParaRPr>
          </a:p>
          <a:p>
            <a:pPr marL="2857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</a:pPr>
            <a:r>
              <a:rPr lang="en-GB" sz="18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model was trained for 70 epochs.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0D296F-4524-A297-B039-25E2973807F4}"/>
              </a:ext>
            </a:extLst>
          </p:cNvPr>
          <p:cNvSpPr txBox="1"/>
          <p:nvPr/>
        </p:nvSpPr>
        <p:spPr>
          <a:xfrm>
            <a:off x="7900869" y="4859355"/>
            <a:ext cx="2486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 </a:t>
            </a:r>
            <a:r>
              <a:rPr lang="en-GB" sz="1050" dirty="0">
                <a:solidFill>
                  <a:schemeClr val="dk2"/>
                </a:solidFill>
              </a:rPr>
              <a:t>SAI </a:t>
            </a:r>
            <a:r>
              <a:rPr lang="en-GB" sz="105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CHARAN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ANN Model</a:t>
            </a:r>
            <a:endParaRPr sz="2500" b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44"/>
          </a:p>
        </p:txBody>
      </p:sp>
      <p:pic>
        <p:nvPicPr>
          <p:cNvPr id="126" name="Google Shape;126;p18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26200" y="1449225"/>
            <a:ext cx="4701149" cy="341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727952" y="1478843"/>
            <a:ext cx="540090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model consists of 2 Hidden layers.</a:t>
            </a:r>
            <a:endParaRPr sz="1200" dirty="0">
              <a:solidFill>
                <a:schemeClr val="dk2"/>
              </a:solidFill>
            </a:endParaRPr>
          </a:p>
          <a:p>
            <a:pPr marL="285750" marR="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Layers 1 with 20 neurons and Layer 2 with 3 neurons</a:t>
            </a:r>
            <a:endParaRPr sz="1200" dirty="0">
              <a:solidFill>
                <a:schemeClr val="dk2"/>
              </a:solidFill>
            </a:endParaRPr>
          </a:p>
          <a:p>
            <a:pPr marL="285750" marR="0" lvl="0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</a:pP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model parameters:</a:t>
            </a:r>
            <a:endParaRPr sz="1200" dirty="0">
              <a:solidFill>
                <a:schemeClr val="dk2"/>
              </a:solidFill>
            </a:endParaRPr>
          </a:p>
          <a:p>
            <a:pPr marL="742950" marR="0" lvl="1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oto Sans Symbols"/>
              <a:buChar char="⮚"/>
            </a:pP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Alpha = 1e-04</a:t>
            </a:r>
            <a:endParaRPr sz="1200" dirty="0">
              <a:solidFill>
                <a:schemeClr val="dk2"/>
              </a:solidFill>
            </a:endParaRPr>
          </a:p>
          <a:p>
            <a:pPr marL="742950" marR="0" lvl="1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oto Sans Symbols"/>
              <a:buChar char="⮚"/>
            </a:pP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Solver = </a:t>
            </a:r>
            <a:r>
              <a:rPr lang="en-GB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lbfgs</a:t>
            </a:r>
            <a:endParaRPr sz="16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730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oto Sans Symbols"/>
              <a:buChar char="⮚"/>
            </a:pPr>
            <a:r>
              <a:rPr lang="en-GB" sz="1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Activation = </a:t>
            </a:r>
            <a:r>
              <a:rPr lang="en-GB" sz="1600" b="0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ReLu</a:t>
            </a:r>
            <a:endParaRPr sz="16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B972C4-8E28-24C7-6231-EF58B4B2BE9C}"/>
              </a:ext>
            </a:extLst>
          </p:cNvPr>
          <p:cNvSpPr txBox="1"/>
          <p:nvPr/>
        </p:nvSpPr>
        <p:spPr>
          <a:xfrm>
            <a:off x="7900869" y="4859355"/>
            <a:ext cx="2486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 </a:t>
            </a:r>
            <a:r>
              <a:rPr lang="en-GB" sz="1050" dirty="0">
                <a:solidFill>
                  <a:schemeClr val="dk2"/>
                </a:solidFill>
              </a:rPr>
              <a:t>SAI </a:t>
            </a:r>
            <a:r>
              <a:rPr lang="en-GB" sz="105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CHARAN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INTENT RECOGNIZER TABLE</a:t>
            </a:r>
            <a:endParaRPr sz="3644"/>
          </a:p>
        </p:txBody>
      </p:sp>
      <p:graphicFrame>
        <p:nvGraphicFramePr>
          <p:cNvPr id="133" name="Google Shape;133;p19"/>
          <p:cNvGraphicFramePr/>
          <p:nvPr/>
        </p:nvGraphicFramePr>
        <p:xfrm>
          <a:off x="1020244" y="1449213"/>
          <a:ext cx="7103500" cy="3109000"/>
        </p:xfrm>
        <a:graphic>
          <a:graphicData uri="http://schemas.openxmlformats.org/drawingml/2006/table">
            <a:tbl>
              <a:tblPr firstRow="1" bandRow="1">
                <a:noFill/>
                <a:tableStyleId>{159D2C5F-DF5C-4929-8AFF-165222F4926D}</a:tableStyleId>
              </a:tblPr>
              <a:tblGrid>
                <a:gridCol w="177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5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5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5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48525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/>
                        <a:t>                    </a:t>
                      </a:r>
                      <a:r>
                        <a:rPr lang="en-GB" sz="1800" u="none" strike="noStrike" cap="none">
                          <a:solidFill>
                            <a:srgbClr val="C00000"/>
                          </a:solidFill>
                        </a:rPr>
                        <a:t>HAPTIC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7030A0"/>
                          </a:solidFill>
                        </a:rPr>
                        <a:t>EXPRESSION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C00000"/>
                          </a:solidFill>
                        </a:rPr>
                        <a:t>TAP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C00000"/>
                          </a:solidFill>
                        </a:rPr>
                        <a:t>SMOOTH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C00000"/>
                          </a:solidFill>
                        </a:rPr>
                        <a:t>SCRATCH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7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7030A0"/>
                          </a:solidFill>
                        </a:rPr>
                        <a:t>HAPPY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00B0F0"/>
                          </a:solidFill>
                        </a:rPr>
                        <a:t>SURPRISE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00B0F0"/>
                          </a:solidFill>
                        </a:rPr>
                        <a:t>CARING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00B0F0"/>
                          </a:solidFill>
                        </a:rPr>
                        <a:t>TICKLE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10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7030A0"/>
                          </a:solidFill>
                        </a:rPr>
                        <a:t>SAD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00B0F0"/>
                          </a:solidFill>
                        </a:rPr>
                        <a:t>DEPRESSED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00B0F0"/>
                          </a:solidFill>
                        </a:rPr>
                        <a:t>CONSOLE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00B0F0"/>
                          </a:solidFill>
                        </a:rPr>
                        <a:t>REQUEST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7030A0"/>
                          </a:solidFill>
                        </a:rPr>
                        <a:t>ANGRY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00B0F0"/>
                          </a:solidFill>
                        </a:rPr>
                        <a:t>HIT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00B0F0"/>
                          </a:solidFill>
                        </a:rPr>
                        <a:t>SARCASTIC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>
                        <a:solidFill>
                          <a:srgbClr val="00B0F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>
                          <a:solidFill>
                            <a:srgbClr val="00B0F0"/>
                          </a:solidFill>
                        </a:rPr>
                        <a:t>ANNOYED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A1E8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1445B9B-A260-F4CD-D65F-158FF36A6900}"/>
              </a:ext>
            </a:extLst>
          </p:cNvPr>
          <p:cNvSpPr txBox="1"/>
          <p:nvPr/>
        </p:nvSpPr>
        <p:spPr>
          <a:xfrm>
            <a:off x="7172919" y="4834889"/>
            <a:ext cx="2486261" cy="308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</a:pPr>
            <a:r>
              <a:rPr lang="en-GB" sz="1050" dirty="0">
                <a:solidFill>
                  <a:schemeClr val="dk2"/>
                </a:solidFill>
                <a:latin typeface="+mn-lt"/>
                <a:ea typeface="Calibri"/>
                <a:cs typeface="Calibri"/>
                <a:sym typeface="Calibri"/>
              </a:rPr>
              <a:t>VENKATA KARTHIK DODDA</a:t>
            </a:r>
            <a:endParaRPr lang="en-GB" sz="800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RESULTS</a:t>
            </a:r>
            <a:endParaRPr sz="3644"/>
          </a:p>
        </p:txBody>
      </p:sp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26825" y="1449250"/>
            <a:ext cx="3155675" cy="19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975" y="1378000"/>
            <a:ext cx="2972825" cy="227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2800" y="1378000"/>
            <a:ext cx="2663049" cy="21992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A0CC48-3A27-B67B-B0C8-05D78B6EA512}"/>
              </a:ext>
            </a:extLst>
          </p:cNvPr>
          <p:cNvSpPr txBox="1"/>
          <p:nvPr/>
        </p:nvSpPr>
        <p:spPr>
          <a:xfrm>
            <a:off x="7900869" y="4834889"/>
            <a:ext cx="2486261" cy="308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</a:pPr>
            <a:r>
              <a:rPr lang="en-GB" sz="1050" dirty="0">
                <a:solidFill>
                  <a:schemeClr val="dk2"/>
                </a:solidFill>
                <a:latin typeface="+mj-lt"/>
                <a:ea typeface="Calibri"/>
                <a:cs typeface="Calibri"/>
                <a:sym typeface="Calibri"/>
              </a:rPr>
              <a:t>ARCHITA ARUN</a:t>
            </a:r>
            <a:endParaRPr lang="en-GB" sz="800" dirty="0">
              <a:solidFill>
                <a:schemeClr val="dk2"/>
              </a:solidFill>
              <a:latin typeface="+mj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>
            <a:spLocks noGrp="1"/>
          </p:cNvSpPr>
          <p:nvPr>
            <p:ph type="ctrTitle" idx="4294967295"/>
          </p:nvPr>
        </p:nvSpPr>
        <p:spPr>
          <a:xfrm>
            <a:off x="727950" y="701325"/>
            <a:ext cx="7688100" cy="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>
                <a:latin typeface="Calibri"/>
                <a:ea typeface="Calibri"/>
                <a:cs typeface="Calibri"/>
                <a:sym typeface="Calibri"/>
              </a:rPr>
              <a:t>OUTPUT</a:t>
            </a:r>
            <a:endParaRPr sz="3644"/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1975" y="701325"/>
            <a:ext cx="2680450" cy="43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ML_FPGA_output_voice">
            <a:hlinkClick r:id="" action="ppaction://media"/>
            <a:extLst>
              <a:ext uri="{FF2B5EF4-FFF2-40B4-BE49-F238E27FC236}">
                <a16:creationId xmlns:a16="http://schemas.microsoft.com/office/drawing/2014/main" id="{85EEBF0B-FED6-A705-3550-69243F6287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5844" y="1292312"/>
            <a:ext cx="5599756" cy="31498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5DBA2B-AF37-3611-940A-053C60298014}"/>
              </a:ext>
            </a:extLst>
          </p:cNvPr>
          <p:cNvSpPr txBox="1"/>
          <p:nvPr/>
        </p:nvSpPr>
        <p:spPr>
          <a:xfrm>
            <a:off x="7897091" y="4834889"/>
            <a:ext cx="2040396" cy="308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">
              <a:lnSpc>
                <a:spcPct val="150000"/>
              </a:lnSpc>
              <a:buClr>
                <a:schemeClr val="dk2"/>
              </a:buClr>
              <a:buSzPct val="100000"/>
            </a:pPr>
            <a:r>
              <a:rPr lang="en-GB" sz="1050" dirty="0">
                <a:solidFill>
                  <a:schemeClr val="dk2"/>
                </a:solidFill>
                <a:latin typeface="+mj-lt"/>
                <a:ea typeface="Calibri"/>
                <a:cs typeface="Calibri"/>
                <a:sym typeface="Calibri"/>
              </a:rPr>
              <a:t>ARCHITA ARUN</a:t>
            </a:r>
            <a:endParaRPr lang="en-GB" sz="1050" dirty="0">
              <a:solidFill>
                <a:schemeClr val="dk2"/>
              </a:solidFill>
              <a:latin typeface="+mj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388</Words>
  <Application>Microsoft Office PowerPoint</Application>
  <PresentationFormat>On-screen Show (16:9)</PresentationFormat>
  <Paragraphs>93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Noto Sans Symbols</vt:lpstr>
      <vt:lpstr>Raleway</vt:lpstr>
      <vt:lpstr>Lato</vt:lpstr>
      <vt:lpstr>Arial</vt:lpstr>
      <vt:lpstr>Streamline</vt:lpstr>
      <vt:lpstr> Team – 3, HAPTICS RECOGNIZERS</vt:lpstr>
      <vt:lpstr>INTRODUCTION </vt:lpstr>
      <vt:lpstr>DATASET COLLECTION </vt:lpstr>
      <vt:lpstr>FLOW CHART</vt:lpstr>
      <vt:lpstr>CNN Model </vt:lpstr>
      <vt:lpstr>ANN Model </vt:lpstr>
      <vt:lpstr>INTENT RECOGNIZER TABLE</vt:lpstr>
      <vt:lpstr>RESULTS</vt:lpstr>
      <vt:lpstr>OUTPUT</vt:lpstr>
      <vt:lpstr>FUTURE SCOPE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Team – 3, HAPTICS RECOGNIZERS</dc:title>
  <cp:lastModifiedBy>sai charan parasharam</cp:lastModifiedBy>
  <cp:revision>3</cp:revision>
  <dcterms:modified xsi:type="dcterms:W3CDTF">2022-11-30T17:06:46Z</dcterms:modified>
</cp:coreProperties>
</file>